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6858000" cy="9144000" type="letter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2714" autoAdjust="0"/>
  </p:normalViewPr>
  <p:slideViewPr>
    <p:cSldViewPr snapToGrid="0">
      <p:cViewPr>
        <p:scale>
          <a:sx n="100" d="100"/>
          <a:sy n="100" d="100"/>
        </p:scale>
        <p:origin x="3090" y="72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3163" y="1200150"/>
            <a:ext cx="24288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Robert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Wolstenhome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(a), Ulrike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Biets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\cite{Silverberg2013}(b), biographic (c, d),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DeCamp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\cite{DeCamp2015} (f) and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Palacci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26" indent="-241626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41626" indent="-241626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41626" indent="-241626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41626" indent="-241626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41626" indent="-241626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41626" indent="-241626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41626" indent="-241626">
              <a:buAutoNum type="alphaLcParenBoth"/>
            </a:pPr>
            <a:endParaRPr lang="en-US" dirty="0"/>
          </a:p>
          <a:p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26" indent="-241626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41626" indent="-241626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41626" indent="-241626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endParaRPr lang="en-US" dirty="0"/>
          </a:p>
          <a:p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Illustrations of existing models and theories of collective motions.</a:t>
            </a:r>
          </a:p>
          <a:p>
            <a:r>
              <a:rPr lang="en-US" dirty="0"/>
              <a:t>(a)-(c) Reynolds’ “</a:t>
            </a:r>
            <a:r>
              <a:rPr lang="en-US" dirty="0" err="1"/>
              <a:t>boids</a:t>
            </a:r>
            <a:r>
              <a:rPr lang="en-US" dirty="0"/>
              <a:t>” model obeying the rules of separation (a), alignment (b) and cohesion (c)</a:t>
            </a:r>
          </a:p>
          <a:p>
            <a:r>
              <a:rPr lang="en-US" dirty="0"/>
              <a:t>(d) Nematic self-propelled particle model, displaying splay (left) and bend (right) instability</a:t>
            </a:r>
          </a:p>
          <a:p>
            <a:r>
              <a:rPr lang="en-US" dirty="0"/>
              <a:t>(e) Simulation of efficient fluid mixing driven by </a:t>
            </a:r>
            <a:r>
              <a:rPr lang="en-US"/>
              <a:t>active pusher swimmers.</a:t>
            </a:r>
            <a:endParaRPr lang="en-US" dirty="0"/>
          </a:p>
          <a:p>
            <a:r>
              <a:rPr lang="en-US" dirty="0"/>
              <a:t>Image courtesy of Reynolds (a-c) \cite{Reynolds1987}, Ramaswamy (d) \cite{Ramaswamy2010} and </a:t>
            </a:r>
            <a:r>
              <a:rPr lang="en-US" dirty="0" err="1"/>
              <a:t>Saintillan</a:t>
            </a:r>
            <a:r>
              <a:rPr lang="en-US" dirty="0"/>
              <a:t> (e) \cite{Saintillan2008b}.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swimmer \</a:t>
            </a:r>
            <a:r>
              <a:rPr lang="en-US" dirty="0" err="1"/>
              <a:t>textit</a:t>
            </a:r>
            <a:r>
              <a:rPr lang="en-US" dirty="0"/>
              <a:t>{Escherichia coli}.</a:t>
            </a:r>
          </a:p>
          <a:p>
            <a:pPr marL="241626" indent="-241626">
              <a:buAutoNum type="alphaLcParenBoth"/>
            </a:pPr>
            <a:r>
              <a:rPr lang="en-US" dirty="0"/>
              <a:t>A schematic of a swimming \</a:t>
            </a:r>
            <a:r>
              <a:rPr lang="en-US" dirty="0" err="1"/>
              <a:t>textit</a:t>
            </a:r>
            <a:r>
              <a:rPr lang="en-US" dirty="0"/>
              <a:t>{E. coli} bacterium.</a:t>
            </a:r>
          </a:p>
          <a:p>
            <a:pPr marL="241626" indent="-241626">
              <a:buAutoNum type="alphaLcParenBoth"/>
            </a:pPr>
            <a:r>
              <a:rPr lang="en-US" dirty="0"/>
              <a:t>Fluorescence microscopic image of swimming \</a:t>
            </a:r>
            <a:r>
              <a:rPr lang="en-US" dirty="0" err="1"/>
              <a:t>textit</a:t>
            </a:r>
            <a:r>
              <a:rPr lang="en-US" dirty="0"/>
              <a:t>{E. coli} with bundled flagella. </a:t>
            </a:r>
          </a:p>
          <a:p>
            <a:pPr marL="241626" indent="-241626">
              <a:buAutoNum type="alphaLcParenBoth"/>
            </a:pPr>
            <a:r>
              <a:rPr lang="en-US" dirty="0"/>
              <a:t>Fluorescence microscopic image of tumbling \</a:t>
            </a:r>
            <a:r>
              <a:rPr lang="en-US" dirty="0" err="1"/>
              <a:t>textit</a:t>
            </a:r>
            <a:r>
              <a:rPr lang="en-US" dirty="0"/>
              <a:t>{E. coli} with unbundled flagella.</a:t>
            </a:r>
          </a:p>
          <a:p>
            <a:pPr marL="241626" indent="-241626" defTabSz="966506">
              <a:buFontTx/>
              <a:buAutoNum type="alphaLcParenBoth"/>
              <a:defRPr/>
            </a:pPr>
            <a:r>
              <a:rPr lang="en-US" dirty="0"/>
              <a:t>Flow field around a swimming \</a:t>
            </a:r>
            <a:r>
              <a:rPr lang="en-US" dirty="0" err="1"/>
              <a:t>textit</a:t>
            </a:r>
            <a:r>
              <a:rPr lang="en-US" dirty="0"/>
              <a:t>{E. coli}, measured with suspending microspheres.</a:t>
            </a:r>
          </a:p>
          <a:p>
            <a:pPr marL="241626" indent="-241626" defTabSz="966506">
              <a:buFontTx/>
              <a:buAutoNum type="alphaLcParenBoth"/>
              <a:defRPr/>
            </a:pPr>
            <a:r>
              <a:rPr lang="en-US" dirty="0"/>
              <a:t>Best-fit force dipole flow for the flow field shown in (d).</a:t>
            </a:r>
          </a:p>
          <a:p>
            <a:pPr defTabSz="966506">
              <a:defRPr/>
            </a:pPr>
            <a:r>
              <a:rPr lang="en-US" dirty="0"/>
              <a:t>Image sources: </a:t>
            </a:r>
          </a:p>
          <a:p>
            <a:pPr defTabSz="966506">
              <a:defRPr/>
            </a:pPr>
            <a:r>
              <a:rPr lang="en-US" dirty="0"/>
              <a:t>(b) and (c) are reproduced from Fig. 4a and 2a in Ref.~\cite{Turner2000} with permission from XXX.</a:t>
            </a:r>
          </a:p>
          <a:p>
            <a:pPr defTabSz="966506">
              <a:defRPr/>
            </a:pPr>
            <a:r>
              <a:rPr lang="en-US" dirty="0"/>
              <a:t>(d) and (e) are reproduced from Fig. 1a and 1b in Ref.~\cite{Drescher2011} </a:t>
            </a:r>
            <a:r>
              <a:rPr lang="en-US"/>
              <a:t>with permission from XXX.</a:t>
            </a:r>
            <a:endParaRPr lang="en-US" dirty="0"/>
          </a:p>
          <a:p>
            <a:pPr defTabSz="966506">
              <a:defRPr/>
            </a:pPr>
            <a:endParaRPr lang="en-US" dirty="0"/>
          </a:p>
          <a:p>
            <a:pPr defTabSz="966506">
              <a:defRPr/>
            </a:pPr>
            <a:endParaRPr lang="en-US" dirty="0"/>
          </a:p>
          <a:p>
            <a:pPr marL="241626" indent="-241626" defTabSz="966506">
              <a:buFontTx/>
              <a:buAutoNum type="alphaLcParenBoth"/>
              <a:defRPr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{Graphical motile \</a:t>
            </a:r>
            <a:r>
              <a:rPr lang="en-US" dirty="0" err="1"/>
              <a:t>textit</a:t>
            </a:r>
            <a:r>
              <a:rPr lang="en-US" dirty="0"/>
              <a:t>{E. coli} sample preparation protocol.}</a:t>
            </a:r>
          </a:p>
          <a:p>
            <a:r>
              <a:rPr lang="en-US" dirty="0"/>
              <a:t>		Image courtesy of Shashank </a:t>
            </a:r>
            <a:r>
              <a:rPr lang="en-US" dirty="0" err="1"/>
              <a:t>Kamdar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2.3 Nikon </a:t>
            </a:r>
            <a:r>
              <a:rPr lang="en-US" dirty="0" err="1"/>
              <a:t>Ti</a:t>
            </a:r>
            <a:r>
              <a:rPr lang="en-US" dirty="0"/>
              <a:t>-E inverted microscope and its filters.</a:t>
            </a:r>
          </a:p>
          <a:p>
            <a:pPr marL="228600" indent="-228600">
              <a:buAutoNum type="alphaLcParenBoth"/>
            </a:pPr>
            <a:r>
              <a:rPr lang="en-US" dirty="0"/>
              <a:t>Nikon </a:t>
            </a:r>
            <a:r>
              <a:rPr lang="en-US" dirty="0" err="1"/>
              <a:t>Ti</a:t>
            </a:r>
            <a:r>
              <a:rPr lang="en-US" dirty="0"/>
              <a:t>-E inverted microscope model.</a:t>
            </a:r>
          </a:p>
          <a:p>
            <a:pPr marL="228600" indent="-228600">
              <a:buAutoNum type="alphaLcParenBoth"/>
            </a:pPr>
            <a:r>
              <a:rPr lang="en-US" dirty="0"/>
              <a:t>Illumination light path filters.</a:t>
            </a:r>
          </a:p>
          <a:p>
            <a:pPr marL="228600" indent="-228600">
              <a:buAutoNum type="alphaLcParenBoth"/>
            </a:pPr>
            <a:r>
              <a:rPr lang="en-US" dirty="0"/>
              <a:t>Filter block under objective.</a:t>
            </a:r>
          </a:p>
          <a:p>
            <a:pPr marL="228600" indent="-228600">
              <a:buAutoNum type="alphaLcParenBoth"/>
            </a:pPr>
            <a:r>
              <a:rPr lang="en-US" dirty="0"/>
              <a:t>Adding additional ND filter under objective.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6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2.4</a:t>
            </a:r>
          </a:p>
          <a:p>
            <a:r>
              <a:rPr lang="en-US" dirty="0"/>
              <a:t>Image with (a) and without (b) the diffusion filter (D).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2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11367B-3803-4AC2-A6C4-90B878C1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2" y="2272944"/>
            <a:ext cx="4866968" cy="2853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FC24C-771C-4130-804B-CC0C6CDDE7DD}"/>
              </a:ext>
            </a:extLst>
          </p:cNvPr>
          <p:cNvSpPr/>
          <p:nvPr/>
        </p:nvSpPr>
        <p:spPr>
          <a:xfrm>
            <a:off x="1533832" y="4409768"/>
            <a:ext cx="958646" cy="25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9BFC-49C2-4371-AD19-0CF1B8A2C2DB}"/>
              </a:ext>
            </a:extLst>
          </p:cNvPr>
          <p:cNvGrpSpPr/>
          <p:nvPr/>
        </p:nvGrpSpPr>
        <p:grpSpPr>
          <a:xfrm>
            <a:off x="926805" y="5413103"/>
            <a:ext cx="5004389" cy="1257709"/>
            <a:chOff x="-5613989" y="4980344"/>
            <a:chExt cx="12165806" cy="30575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24DE-131E-4F66-961A-0535BA1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13989" y="4999394"/>
              <a:ext cx="3038475" cy="3038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93EBA-FF3B-4991-8959-689A1FFC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56464" y="4980344"/>
              <a:ext cx="3048000" cy="3038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0E1E2-5444-432C-BA4E-7DE9F9D64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9" r="1346"/>
            <a:stretch/>
          </p:blipFill>
          <p:spPr>
            <a:xfrm>
              <a:off x="491536" y="4980344"/>
              <a:ext cx="3006598" cy="3057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6F4688-C3B7-45EC-A45F-64130E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3817" y="4980344"/>
              <a:ext cx="3048000" cy="3038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9D29B-161B-4A59-8ADF-3D7B85D07E7A}"/>
              </a:ext>
            </a:extLst>
          </p:cNvPr>
          <p:cNvSpPr txBox="1"/>
          <p:nvPr/>
        </p:nvSpPr>
        <p:spPr>
          <a:xfrm>
            <a:off x="3979989" y="1150854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E9039-974E-4B70-A3CB-EDC4D7B58E5A}"/>
              </a:ext>
            </a:extLst>
          </p:cNvPr>
          <p:cNvSpPr txBox="1"/>
          <p:nvPr/>
        </p:nvSpPr>
        <p:spPr>
          <a:xfrm>
            <a:off x="5656390" y="1150853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1F3C-4EDE-49D4-8BDE-7392174AF94E}"/>
              </a:ext>
            </a:extLst>
          </p:cNvPr>
          <p:cNvSpPr txBox="1"/>
          <p:nvPr/>
        </p:nvSpPr>
        <p:spPr>
          <a:xfrm>
            <a:off x="2322215" y="115212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4A953-2B25-43D8-8301-304272B587AC}"/>
              </a:ext>
            </a:extLst>
          </p:cNvPr>
          <p:cNvSpPr txBox="1"/>
          <p:nvPr/>
        </p:nvSpPr>
        <p:spPr>
          <a:xfrm>
            <a:off x="990907" y="24498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A0AC7-C62E-48B2-90DE-7A7E83731312}"/>
              </a:ext>
            </a:extLst>
          </p:cNvPr>
          <p:cNvSpPr txBox="1"/>
          <p:nvPr/>
        </p:nvSpPr>
        <p:spPr>
          <a:xfrm>
            <a:off x="951653" y="5143762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/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blipFill>
                <a:blip r:embed="rId11"/>
                <a:stretch>
                  <a:fillRect l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/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blipFill>
                <a:blip r:embed="rId12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/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blipFill>
                <a:blip r:embed="rId13"/>
                <a:stretch>
                  <a:fillRect l="-9244" r="-33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/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blipFill>
                <a:blip r:embed="rId14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FB33AA-D781-4EA6-AD08-E10609766B4F}"/>
              </a:ext>
            </a:extLst>
          </p:cNvPr>
          <p:cNvSpPr/>
          <p:nvPr/>
        </p:nvSpPr>
        <p:spPr>
          <a:xfrm>
            <a:off x="2811409" y="3022178"/>
            <a:ext cx="836666" cy="154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1C4055-C7B2-40A4-9DCE-522AC8B2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59" y="1516279"/>
            <a:ext cx="3187700" cy="1176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19FA4-DADA-44C6-8761-A1E872A91BC1}"/>
              </a:ext>
            </a:extLst>
          </p:cNvPr>
          <p:cNvSpPr txBox="1"/>
          <p:nvPr/>
        </p:nvSpPr>
        <p:spPr>
          <a:xfrm>
            <a:off x="1512559" y="1460198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03B01-6A4C-4871-AC0C-B73FC0B8A7DB}"/>
              </a:ext>
            </a:extLst>
          </p:cNvPr>
          <p:cNvGrpSpPr/>
          <p:nvPr/>
        </p:nvGrpSpPr>
        <p:grpSpPr>
          <a:xfrm>
            <a:off x="923926" y="2847259"/>
            <a:ext cx="2471738" cy="2447564"/>
            <a:chOff x="914400" y="2543175"/>
            <a:chExt cx="2152650" cy="2131597"/>
          </a:xfrm>
        </p:grpSpPr>
        <p:pic>
          <p:nvPicPr>
            <p:cNvPr id="5" name="Picture 4" descr="A picture containing star, sky, light&#10;&#10;Description automatically generated">
              <a:extLst>
                <a:ext uri="{FF2B5EF4-FFF2-40B4-BE49-F238E27FC236}">
                  <a16:creationId xmlns:a16="http://schemas.microsoft.com/office/drawing/2014/main" id="{B7CFE75E-4480-497E-B32C-8421D218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43175"/>
              <a:ext cx="2152650" cy="21315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C019B-3A24-4405-B4C1-E4246575E2B6}"/>
                </a:ext>
              </a:extLst>
            </p:cNvPr>
            <p:cNvSpPr txBox="1"/>
            <p:nvPr/>
          </p:nvSpPr>
          <p:spPr>
            <a:xfrm>
              <a:off x="914400" y="2543175"/>
              <a:ext cx="24995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  <p:pic>
        <p:nvPicPr>
          <p:cNvPr id="9" name="Picture 8" descr="A picture containing person, sky, star, train&#10;&#10;Description automatically generated">
            <a:extLst>
              <a:ext uri="{FF2B5EF4-FFF2-40B4-BE49-F238E27FC236}">
                <a16:creationId xmlns:a16="http://schemas.microsoft.com/office/drawing/2014/main" id="{D7F43CAC-C54B-4099-8208-1105541E8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4" y="2847260"/>
            <a:ext cx="2447563" cy="2447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11DEB6-B6FA-48F1-8123-7DEA4BD8362C}"/>
              </a:ext>
            </a:extLst>
          </p:cNvPr>
          <p:cNvSpPr txBox="1"/>
          <p:nvPr/>
        </p:nvSpPr>
        <p:spPr>
          <a:xfrm>
            <a:off x="3471863" y="2847259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F5FDA-0BBB-41B5-BA46-6A53F2D73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88049"/>
            <a:ext cx="5041056" cy="2295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3982DB-DF19-4ED8-9B0B-71FB96E993FF}"/>
              </a:ext>
            </a:extLst>
          </p:cNvPr>
          <p:cNvSpPr txBox="1"/>
          <p:nvPr/>
        </p:nvSpPr>
        <p:spPr>
          <a:xfrm>
            <a:off x="914400" y="5388049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95C0F-04D6-4082-9539-1E558E306AEA}"/>
              </a:ext>
            </a:extLst>
          </p:cNvPr>
          <p:cNvSpPr txBox="1"/>
          <p:nvPr/>
        </p:nvSpPr>
        <p:spPr>
          <a:xfrm>
            <a:off x="3467100" y="5392812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52632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C7B84DD-2CE6-4086-9D65-9C12771AB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53247"/>
              </p:ext>
            </p:extLst>
          </p:nvPr>
        </p:nvGraphicFramePr>
        <p:xfrm>
          <a:off x="914400" y="1541798"/>
          <a:ext cx="502920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4" imgW="6857820" imgH="4800360" progId="AcroExch.Document.DC">
                  <p:embed/>
                </p:oleObj>
              </mc:Choice>
              <mc:Fallback>
                <p:oleObj name="Acrobat Document" r:id="rId4" imgW="6857820" imgH="48003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541798"/>
                        <a:ext cx="502920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17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64B274-9B0C-4EED-B807-B46F2B72C834}"/>
              </a:ext>
            </a:extLst>
          </p:cNvPr>
          <p:cNvSpPr/>
          <p:nvPr/>
        </p:nvSpPr>
        <p:spPr>
          <a:xfrm>
            <a:off x="914400" y="198120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9F1D-47D5-4690-A523-C426EF3A4166}"/>
              </a:ext>
            </a:extLst>
          </p:cNvPr>
          <p:cNvSpPr/>
          <p:nvPr/>
        </p:nvSpPr>
        <p:spPr>
          <a:xfrm>
            <a:off x="3295650" y="198120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78600E-182E-48CE-B7A3-1FA19DDFC5FC}"/>
              </a:ext>
            </a:extLst>
          </p:cNvPr>
          <p:cNvSpPr/>
          <p:nvPr/>
        </p:nvSpPr>
        <p:spPr>
          <a:xfrm>
            <a:off x="914400" y="432435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220B6-0770-4773-B0CF-F37086B92BF7}"/>
              </a:ext>
            </a:extLst>
          </p:cNvPr>
          <p:cNvSpPr/>
          <p:nvPr/>
        </p:nvSpPr>
        <p:spPr>
          <a:xfrm>
            <a:off x="3295650" y="4324349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80486-16FB-41C9-BEFB-D51D78F807E0}"/>
              </a:ext>
            </a:extLst>
          </p:cNvPr>
          <p:cNvSpPr txBox="1"/>
          <p:nvPr/>
        </p:nvSpPr>
        <p:spPr>
          <a:xfrm>
            <a:off x="1162050" y="25336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B287A-C311-43F1-9D63-A3AB38F363D9}"/>
              </a:ext>
            </a:extLst>
          </p:cNvPr>
          <p:cNvSpPr txBox="1"/>
          <p:nvPr/>
        </p:nvSpPr>
        <p:spPr>
          <a:xfrm>
            <a:off x="3800475" y="25336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9533-E909-4427-B20B-7A1C4087CE91}"/>
              </a:ext>
            </a:extLst>
          </p:cNvPr>
          <p:cNvSpPr txBox="1"/>
          <p:nvPr/>
        </p:nvSpPr>
        <p:spPr>
          <a:xfrm>
            <a:off x="1162050" y="482917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filter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E241C-0399-4BB2-87B3-05F1A5F979C1}"/>
              </a:ext>
            </a:extLst>
          </p:cNvPr>
          <p:cNvSpPr txBox="1"/>
          <p:nvPr/>
        </p:nvSpPr>
        <p:spPr>
          <a:xfrm>
            <a:off x="3800475" y="482917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ND filter</a:t>
            </a:r>
          </a:p>
        </p:txBody>
      </p:sp>
    </p:spTree>
    <p:extLst>
      <p:ext uri="{BB962C8B-B14F-4D97-AF65-F5344CB8AC3E}">
        <p14:creationId xmlns:p14="http://schemas.microsoft.com/office/powerpoint/2010/main" val="34352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grass&#10;&#10;Description automatically generated">
            <a:extLst>
              <a:ext uri="{FF2B5EF4-FFF2-40B4-BE49-F238E27FC236}">
                <a16:creationId xmlns:a16="http://schemas.microsoft.com/office/drawing/2014/main" id="{7C5616E9-7BA7-4CBE-A872-A46E97761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8155"/>
            <a:ext cx="2505205" cy="2505205"/>
          </a:xfrm>
          <a:prstGeom prst="rect">
            <a:avLst/>
          </a:prstGeom>
        </p:spPr>
      </p:pic>
      <p:pic>
        <p:nvPicPr>
          <p:cNvPr id="5" name="Picture 4" descr="A field of grass&#10;&#10;Description automatically generated">
            <a:extLst>
              <a:ext uri="{FF2B5EF4-FFF2-40B4-BE49-F238E27FC236}">
                <a16:creationId xmlns:a16="http://schemas.microsoft.com/office/drawing/2014/main" id="{33B005C7-CAA0-4D5C-A1D5-D8CED6A6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7"/>
          <a:stretch/>
        </p:blipFill>
        <p:spPr>
          <a:xfrm>
            <a:off x="3438395" y="1218156"/>
            <a:ext cx="2505205" cy="25052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1E441-ECDF-4BBD-9269-DC09BCF8ECEA}"/>
              </a:ext>
            </a:extLst>
          </p:cNvPr>
          <p:cNvCxnSpPr/>
          <p:nvPr/>
        </p:nvCxnSpPr>
        <p:spPr>
          <a:xfrm>
            <a:off x="1903956" y="2470757"/>
            <a:ext cx="1340285" cy="1049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081A45-1FAA-49B6-951C-0CF0CC82C4E4}"/>
              </a:ext>
            </a:extLst>
          </p:cNvPr>
          <p:cNvSpPr txBox="1"/>
          <p:nvPr/>
        </p:nvSpPr>
        <p:spPr>
          <a:xfrm rot="2277911">
            <a:off x="1921851" y="2415949"/>
            <a:ext cx="170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Long-wave inhomogeneity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8FC46-7C1A-4D3C-AB0E-8CF523950DA3}"/>
              </a:ext>
            </a:extLst>
          </p:cNvPr>
          <p:cNvSpPr txBox="1"/>
          <p:nvPr/>
        </p:nvSpPr>
        <p:spPr>
          <a:xfrm>
            <a:off x="3438395" y="3077029"/>
            <a:ext cx="170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Uniform </a:t>
            </a:r>
          </a:p>
          <a:p>
            <a:r>
              <a:rPr lang="en-US" dirty="0">
                <a:solidFill>
                  <a:srgbClr val="FFFF00"/>
                </a:solidFill>
              </a:rPr>
              <a:t>illumination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FDDB3-1363-4500-80BE-9D3BD53E16E9}"/>
              </a:ext>
            </a:extLst>
          </p:cNvPr>
          <p:cNvSpPr txBox="1"/>
          <p:nvPr/>
        </p:nvSpPr>
        <p:spPr>
          <a:xfrm>
            <a:off x="914400" y="1218155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CCFA9-5EAE-4C4C-9372-B9014FF57D38}"/>
              </a:ext>
            </a:extLst>
          </p:cNvPr>
          <p:cNvSpPr txBox="1"/>
          <p:nvPr/>
        </p:nvSpPr>
        <p:spPr>
          <a:xfrm>
            <a:off x="3438395" y="1218155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5352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66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2065</TotalTime>
  <Words>819</Words>
  <Application>Microsoft Office PowerPoint</Application>
  <PresentationFormat>Letter Paper (8.5x11 in)</PresentationFormat>
  <Paragraphs>98</Paragraphs>
  <Slides>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41</cp:revision>
  <cp:lastPrinted>2020-11-15T19:43:49Z</cp:lastPrinted>
  <dcterms:created xsi:type="dcterms:W3CDTF">2020-10-31T22:47:50Z</dcterms:created>
  <dcterms:modified xsi:type="dcterms:W3CDTF">2020-11-16T00:16:11Z</dcterms:modified>
</cp:coreProperties>
</file>